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07" r:id="rId3"/>
    <p:sldId id="308" r:id="rId4"/>
    <p:sldId id="306" r:id="rId5"/>
    <p:sldId id="257" r:id="rId6"/>
    <p:sldId id="259" r:id="rId7"/>
    <p:sldId id="258" r:id="rId8"/>
    <p:sldId id="331" r:id="rId9"/>
    <p:sldId id="32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7439D-7DB3-4E84-8E49-6E3DCC9946EC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8F4A0-557C-48DD-83FA-8FC47C2022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8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5A621-925A-D549-9A61-A886EAF19C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7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5A621-925A-D549-9A61-A886EAF19C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9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B8ED-5BCC-EF65-FE04-EB166E3E9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E6249-39E4-94BA-3039-B308EA3E3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9D811-83BE-C14F-493A-85D17E0B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8A22F-4451-338C-24E0-21238432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2F669-650F-1DE1-8F3D-1EE87F1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20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BD1B-07B1-92BC-6989-3451F7F3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F2678-C821-1625-00DE-C3E3E3B1F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86EBA-066F-31D0-C06D-7BF54E5E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3F71D-D153-DC57-E87D-C14568AC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8D7A3-8D8D-9B67-B2E4-315D1CC2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1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01F06-509B-E264-3F3A-0622A71B0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FADB8-4B19-C884-884A-AAF5B8724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5971-E865-B3F0-E572-9E4B140C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8B505-921B-9B9D-CF57-10C62B0F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17F10-FAA2-94BF-44F8-180D308C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16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2F7D-DE92-71F6-FCBF-B7ED7AF2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012CA-4C5F-1F4A-79BA-8DA5446E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6772-111C-0CE1-0478-1AB847290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08C11-7954-1AB9-80AB-3F6E46B9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0C014-AD34-F637-A600-1C8AFCF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05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EF9A-2E94-D7BB-F23D-A10B6E14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B00FA-2A19-CA7A-B16A-C8C2E8CA1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938E-0A4C-EDEB-F310-8F7E1631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6558-7A18-CCFF-15A5-40DBA6F0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A5F3D-DF00-A9DE-3D42-90C2AF0D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9ADAE-A0CF-0EA2-275C-CA1E63AF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3F7B-C09A-5122-2442-DFE12C8A0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988ED-F9F7-7DD2-7A3B-F5AEDF67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02592-1B52-8D52-649B-9A9381AB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B0A6D-49CE-1A34-3057-13F7682D8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B5605-70C1-A963-5F1C-A0178B879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C3FD-62D7-23A7-692A-9E1B31DF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4A0E0-CFF6-8901-7B22-6D933260A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9BE06-2F6C-FFC4-0074-5A3998F2A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878C21-CF93-AB09-629A-B3A219AB0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66015-6077-F2BE-CF2A-C1AE33484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6D40B-9F5B-B915-531D-37CD56A8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DE019E-77DF-0CD5-0FE6-563C7BBA7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23FA09-EAA5-FEAE-AFEC-E4D400EF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6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00CF-DB7A-A9CD-CE64-74CE84A9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57BD6-3ED3-5AC3-4DCE-B014E231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2D302-B36F-B310-C1B6-EC9CD6A9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6C9DD-D547-A0EB-82AF-C4EB958C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7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3B5BDE-4CA8-78EF-ACB9-0A41EF30E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29A6E-389B-FC47-F4CB-D3B796F2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2DB60-95D7-B79C-AC88-F8116335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6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0CDE-EC4C-685E-6802-D3D8E3F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0A84-0CA8-7468-E385-A7C671E4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90B7D-B1AE-4657-B47A-42386AE2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2432-EFD7-E103-89BE-171E2C9C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9A839-9E48-99F0-2097-F19A9971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E3F51-2183-9D89-9D21-AA0B9C8B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4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0206-8216-1249-6BB1-2AAA1803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E77B8-5F5B-83A8-987B-BFFD1304C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2A539-8017-D8CC-7D39-12066B1B3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1626C-D96E-F4CE-154A-2663A6478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106F7-5A0E-0016-3165-E51FC57DF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788BC-4577-E33C-ECE0-3273D81F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66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0476F3-FBE6-DC18-7C20-894E634EB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8B431-B284-46BE-72C4-02FB41047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AB6E1-01FC-F6FA-EAFD-000EF4409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DF52-05F5-4F1A-85E6-3A3900F7F403}" type="datetimeFigureOut">
              <a:rPr lang="en-GB" smtClean="0"/>
              <a:t>17/03/2024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2C79F-D062-89B0-D334-F4A9CFE98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DDED-EB67-25CF-4091-A7C3699E3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D57B4-C616-4D7A-8B04-CE62F7356A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6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CB848-BCC3-B38B-E2A0-1B860B5C7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936" y="4774778"/>
            <a:ext cx="2578832" cy="2060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59E09-AEDD-BAED-CD1D-C0D2D130F25C}"/>
              </a:ext>
            </a:extLst>
          </p:cNvPr>
          <p:cNvSpPr txBox="1"/>
          <p:nvPr/>
        </p:nvSpPr>
        <p:spPr>
          <a:xfrm>
            <a:off x="361098" y="1941671"/>
            <a:ext cx="1153690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Listening Chair Research</a:t>
            </a:r>
          </a:p>
          <a:p>
            <a:pPr indent="-228600"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Supporting practice change to improve care home </a:t>
            </a:r>
          </a:p>
          <a:p>
            <a:pPr indent="-228600"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staff retention and wellbeing </a:t>
            </a:r>
            <a:endParaRPr lang="en-GB" sz="3200" dirty="0">
              <a:solidFill>
                <a:schemeClr val="accent6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indent="-228600"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(2023/24)</a:t>
            </a:r>
          </a:p>
          <a:p>
            <a:pPr indent="-228600" algn="ctr"/>
            <a:endParaRPr lang="en-GB" sz="3200" b="1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-228600"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Lucy Johnston, Dr Stephen Smith, Dr Gerry Finnan, Dr Nicole Walsh, Lesley Cousland, Dr Anna Higgins</a:t>
            </a:r>
          </a:p>
          <a:p>
            <a:pPr indent="-228600"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Funded by NHS Lothian</a:t>
            </a:r>
          </a:p>
          <a:p>
            <a:pPr indent="-228600"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indent="-228600" algn="ctr"/>
            <a:endParaRPr lang="en-GB" sz="3200" i="1" u="sng" dirty="0">
              <a:solidFill>
                <a:schemeClr val="accent6">
                  <a:lumMod val="75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EF993C-D732-465B-C3EC-EEC1B3651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232" y="5739529"/>
            <a:ext cx="2170425" cy="1027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F7CF1-2A99-F1E9-B0F0-C94D01952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174" y="5449702"/>
            <a:ext cx="2237426" cy="1408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3EEE0-D65E-9D24-E651-EF21F7779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426" y="5519380"/>
            <a:ext cx="2282063" cy="11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4CCA-57C0-074C-895C-E54EC9BE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4217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Listening Chair Research Aims?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00DB-1E2A-0948-8146-365D9BB3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99902"/>
            <a:ext cx="10894017" cy="413337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isten to experiences and ideas of frontline care home staff about staff retention and wellbeing at work (photovoice)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feedback of findings and engage care home staff in quality improvement activity</a:t>
            </a: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Co-design and facilitate implementation of sustainable best practice to improve staff retention and wellbeing at work.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support and deliver sustainable quality improvements in participating care homes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hare findings across the sector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furniture, seat, floor, chair&#10;&#10;Description automatically generated">
            <a:extLst>
              <a:ext uri="{FF2B5EF4-FFF2-40B4-BE49-F238E27FC236}">
                <a16:creationId xmlns:a16="http://schemas.microsoft.com/office/drawing/2014/main" id="{1D458F7F-6797-9E54-165C-8AE422E92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225" y="392415"/>
            <a:ext cx="3060262" cy="22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1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4ABB-1A1D-B8C9-89D5-E742A8B2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04" y="0"/>
            <a:ext cx="11056088" cy="1331044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Listening CHAIR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6EE03-7DD7-624A-E930-E4500B10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7583"/>
            <a:ext cx="5623250" cy="543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900" dirty="0"/>
              <a:t>An opportunity for Care Home staff to:</a:t>
            </a:r>
          </a:p>
          <a:p>
            <a:r>
              <a:rPr lang="en-GB" sz="2900" dirty="0"/>
              <a:t>confidentially share views and experiences of staff wellbeing and retention at work</a:t>
            </a:r>
          </a:p>
          <a:p>
            <a:r>
              <a:rPr lang="en-GB" sz="2900" dirty="0"/>
              <a:t>listen to experiences and insights from frontline staff </a:t>
            </a:r>
          </a:p>
          <a:p>
            <a:r>
              <a:rPr lang="en-GB" sz="2900" dirty="0"/>
              <a:t>support the implementation of sustainable best practice through facilitated quality improvement activity </a:t>
            </a:r>
          </a:p>
          <a:p>
            <a:endParaRPr lang="en-GB" sz="2900" dirty="0"/>
          </a:p>
          <a:p>
            <a:endParaRPr lang="en-GB" dirty="0"/>
          </a:p>
        </p:txBody>
      </p:sp>
      <p:pic>
        <p:nvPicPr>
          <p:cNvPr id="5" name="Picture 4" descr="A picture containing furniture, seat, floor, chair&#10;&#10;Description automatically generated">
            <a:extLst>
              <a:ext uri="{FF2B5EF4-FFF2-40B4-BE49-F238E27FC236}">
                <a16:creationId xmlns:a16="http://schemas.microsoft.com/office/drawing/2014/main" id="{BC06D07E-854F-55F3-E64E-6E07D71CD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01" y="1806976"/>
            <a:ext cx="3060262" cy="2287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7856A-9F4F-871E-E3E0-BB9C54318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15" y="132394"/>
            <a:ext cx="2802349" cy="1983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3E0AFE-F753-DD28-115D-E9E8E763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887" y="3741387"/>
            <a:ext cx="3308803" cy="25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74CCA-57C0-074C-895C-E54EC9BE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24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Listening Chair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00DB-1E2A-0948-8146-365D9BB37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7788"/>
            <a:ext cx="10894017" cy="5905487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Interviews and focus groups (day and night shifts)</a:t>
            </a:r>
          </a:p>
          <a:p>
            <a:r>
              <a:rPr lang="en-US" dirty="0"/>
              <a:t>Care home staff invited </a:t>
            </a:r>
          </a:p>
          <a:p>
            <a:r>
              <a:rPr lang="en-US" dirty="0"/>
              <a:t>Use of photovoice ‘Envision cards’</a:t>
            </a:r>
          </a:p>
          <a:p>
            <a:r>
              <a:rPr lang="en-US" dirty="0"/>
              <a:t>Following Appreciative Inquiry approach</a:t>
            </a:r>
          </a:p>
          <a:p>
            <a:r>
              <a:rPr lang="en-US" dirty="0"/>
              <a:t>Two researchers present at each interview / focus group (facilitator and scribe)</a:t>
            </a:r>
          </a:p>
          <a:p>
            <a:r>
              <a:rPr lang="en-GB" dirty="0"/>
              <a:t>Data analysis - Reflexive Thematic Analysis and Interpretive Description</a:t>
            </a:r>
          </a:p>
          <a:p>
            <a:r>
              <a:rPr lang="en-US" dirty="0"/>
              <a:t>Two guiding questions -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supports your wellbeing at work?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What keeps you working in this Care Home?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4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6DBAE-9268-6B44-8E25-09A0E569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643" y="0"/>
            <a:ext cx="3922270" cy="2602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CE47B-7A07-1960-F7A8-E88FA1BFC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4802"/>
            <a:ext cx="2538523" cy="324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A4B4D5-23D2-517F-AD4B-A67E30B0C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432" y="3575462"/>
            <a:ext cx="2063320" cy="312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A6FA0-58E1-9350-5584-5B99D0627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8995" y="167455"/>
            <a:ext cx="2548349" cy="1798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D36518-51B3-A687-C125-18B467B54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3501" y="2274633"/>
            <a:ext cx="2513843" cy="2457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ACBA0-7F52-ECD8-63E4-FFF04A336F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347" y="5085198"/>
            <a:ext cx="2502779" cy="1772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49AB24-D89B-4BDD-7966-13E6B1F9B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6760" y="5125870"/>
            <a:ext cx="2466336" cy="15788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A33F91-B71F-2AA8-A746-0169E6790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764" y="5280318"/>
            <a:ext cx="2088915" cy="13825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9BBE99-8F35-B468-943A-6958825E4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9" y="0"/>
            <a:ext cx="5032818" cy="35754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3F5A5-FBF1-00B7-9B5D-B24CF63FF0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9643" y="2671084"/>
            <a:ext cx="3922270" cy="24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9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8C955-A4A0-D581-0CC8-7BE24099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Participants - Interviews and focus groups in 10 care homes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602584E-041A-C187-11DB-C07B075D7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352659"/>
              </p:ext>
            </p:extLst>
          </p:nvPr>
        </p:nvGraphicFramePr>
        <p:xfrm>
          <a:off x="605643" y="2113808"/>
          <a:ext cx="9298380" cy="4028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8240">
                  <a:extLst>
                    <a:ext uri="{9D8B030D-6E8A-4147-A177-3AD203B41FA5}">
                      <a16:colId xmlns:a16="http://schemas.microsoft.com/office/drawing/2014/main" val="2863302927"/>
                    </a:ext>
                  </a:extLst>
                </a:gridCol>
                <a:gridCol w="2565070">
                  <a:extLst>
                    <a:ext uri="{9D8B030D-6E8A-4147-A177-3AD203B41FA5}">
                      <a16:colId xmlns:a16="http://schemas.microsoft.com/office/drawing/2014/main" val="3895949856"/>
                    </a:ext>
                  </a:extLst>
                </a:gridCol>
                <a:gridCol w="2565070">
                  <a:extLst>
                    <a:ext uri="{9D8B030D-6E8A-4147-A177-3AD203B41FA5}">
                      <a16:colId xmlns:a16="http://schemas.microsoft.com/office/drawing/2014/main" val="2078042489"/>
                    </a:ext>
                  </a:extLst>
                </a:gridCol>
              </a:tblGrid>
              <a:tr h="243230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%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3912397"/>
                  </a:ext>
                </a:extLst>
              </a:tr>
              <a:tr h="4823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Care Assistant/Worker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47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7463613"/>
                  </a:ext>
                </a:extLst>
              </a:tr>
              <a:tr h="72138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Domestic/Laundry/Kitchen Staff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8535517"/>
                  </a:ext>
                </a:extLst>
              </a:tr>
              <a:tr h="4823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Activities/Social Staff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14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9455173"/>
                  </a:ext>
                </a:extLst>
              </a:tr>
              <a:tr h="48230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Senior Care Worker/Team Leader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0809294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Care Home Support Staff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10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95488014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Nurse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9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72385298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Management Staff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84765136"/>
                  </a:ext>
                </a:extLst>
              </a:tr>
              <a:tr h="243230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126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151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0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FFA680-9E52-37F2-073C-E5C53E2C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96" y="683812"/>
            <a:ext cx="10632558" cy="6174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3E7A69-2B4E-4181-864B-F74002BDE6F7}"/>
              </a:ext>
            </a:extLst>
          </p:cNvPr>
          <p:cNvSpPr txBox="1"/>
          <p:nvPr/>
        </p:nvSpPr>
        <p:spPr>
          <a:xfrm>
            <a:off x="1038446" y="363977"/>
            <a:ext cx="10115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A see - saw approach to retention and wellbeing at work</a:t>
            </a:r>
          </a:p>
        </p:txBody>
      </p:sp>
    </p:spTree>
    <p:extLst>
      <p:ext uri="{BB962C8B-B14F-4D97-AF65-F5344CB8AC3E}">
        <p14:creationId xmlns:p14="http://schemas.microsoft.com/office/powerpoint/2010/main" val="17028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2F4F8-511E-91FC-FA21-1CCA3FCE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09" y="305012"/>
            <a:ext cx="11018520" cy="1071521"/>
          </a:xfrm>
        </p:spPr>
        <p:txBody>
          <a:bodyPr anchor="b">
            <a:normAutofit/>
          </a:bodyPr>
          <a:lstStyle/>
          <a:p>
            <a:r>
              <a:rPr lang="en-GB" sz="5400" dirty="0">
                <a:solidFill>
                  <a:schemeClr val="accent6">
                    <a:lumMod val="75000"/>
                  </a:schemeClr>
                </a:solidFill>
              </a:rPr>
              <a:t>Interesting things to ponder …..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BF1A2-C5BC-2A37-3278-3B89EADA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479826" cy="4119172"/>
          </a:xfrm>
        </p:spPr>
        <p:txBody>
          <a:bodyPr anchor="t">
            <a:normAutofit lnSpcReduction="10000"/>
          </a:bodyPr>
          <a:lstStyle/>
          <a:p>
            <a:r>
              <a:rPr lang="en-GB" sz="2200" dirty="0"/>
              <a:t>Ensuring data analysis and findings are accessible to care home staff, and bespoke to each care home</a:t>
            </a:r>
          </a:p>
          <a:p>
            <a:r>
              <a:rPr lang="en-GB" sz="2200" dirty="0">
                <a:ea typeface="Calibri" panose="020F0502020204030204" pitchFamily="34" charset="0"/>
                <a:cs typeface="Arial" panose="020B0604020202020204" pitchFamily="34" charset="0"/>
              </a:rPr>
              <a:t>Translating findings into potential practice opportunities</a:t>
            </a:r>
            <a:endParaRPr lang="en-GB" sz="22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200" dirty="0"/>
              <a:t>The power of relationships and relationship centred care in a care home community</a:t>
            </a:r>
          </a:p>
          <a:p>
            <a:r>
              <a:rPr lang="en-GB" sz="2200" dirty="0"/>
              <a:t>The value of photovoice methods – chance to talk and ‘feeling heard’</a:t>
            </a:r>
          </a:p>
          <a:p>
            <a:r>
              <a:rPr lang="en-GB" sz="2200" dirty="0"/>
              <a:t>Combining Appreciative Inquiry and Quality Improvement methodologies</a:t>
            </a:r>
          </a:p>
          <a:p>
            <a:r>
              <a:rPr lang="en-GB" sz="2200" dirty="0">
                <a:cs typeface="Arial" panose="020B0604020202020204" pitchFamily="34" charset="0"/>
              </a:rPr>
              <a:t>P</a:t>
            </a:r>
            <a:r>
              <a:rPr lang="en-GB" sz="22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artnership working with NHS Lothian’s Care Academy and Care Home Quality Improvement Teams to develop and embed improvement</a:t>
            </a:r>
          </a:p>
          <a:p>
            <a:endParaRPr lang="en-GB" sz="2200" dirty="0"/>
          </a:p>
        </p:txBody>
      </p:sp>
      <p:pic>
        <p:nvPicPr>
          <p:cNvPr id="8" name="Picture 7" descr="Light bulb on yellow background with sketched light beams and cord">
            <a:extLst>
              <a:ext uri="{FF2B5EF4-FFF2-40B4-BE49-F238E27FC236}">
                <a16:creationId xmlns:a16="http://schemas.microsoft.com/office/drawing/2014/main" id="{72CFDA4E-08FB-A171-A537-2A2BC7286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35" r="-3" b="-3"/>
          <a:stretch/>
        </p:blipFill>
        <p:spPr>
          <a:xfrm>
            <a:off x="8313576" y="2231677"/>
            <a:ext cx="3413978" cy="35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6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2F4F8-511E-91FC-FA21-1CCA3FCE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09" y="305012"/>
            <a:ext cx="11018520" cy="1071521"/>
          </a:xfrm>
        </p:spPr>
        <p:txBody>
          <a:bodyPr anchor="b">
            <a:noAutofit/>
          </a:bodyPr>
          <a:lstStyle/>
          <a:p>
            <a:pPr algn="ctr"/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Workshop Activity </a:t>
            </a:r>
            <a:b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Think about retention and wellbeing at work and in your groups :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BF1A2-C5BC-2A37-3278-3B89EADAE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293212" cy="4119172"/>
          </a:xfrm>
        </p:spPr>
        <p:txBody>
          <a:bodyPr anchor="t">
            <a:normAutofit/>
          </a:bodyPr>
          <a:lstStyle/>
          <a:p>
            <a:r>
              <a:rPr lang="en-GB" sz="2200" dirty="0"/>
              <a:t>Prioritise 3 bricks that represent relevant topics to you and arrange them on the seesaw.</a:t>
            </a:r>
          </a:p>
          <a:p>
            <a:r>
              <a:rPr lang="en-GB" sz="2200" dirty="0"/>
              <a:t>Why have you chosen these 3 bricks?</a:t>
            </a:r>
          </a:p>
          <a:p>
            <a:r>
              <a:rPr lang="en-GB" sz="2200" dirty="0"/>
              <a:t>What practice opportunities could they present in your setting ?</a:t>
            </a:r>
          </a:p>
          <a:p>
            <a:r>
              <a:rPr lang="en-GB" sz="2200" dirty="0"/>
              <a:t>Feedback any thoughts on your group discussion to the room.</a:t>
            </a:r>
            <a:br>
              <a:rPr lang="en-GB" sz="2200" dirty="0"/>
            </a:b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452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452</Words>
  <Application>Microsoft Office PowerPoint</Application>
  <PresentationFormat>Widescreen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Listening Chair Research Aims?</vt:lpstr>
      <vt:lpstr>Listening CHAIR activities</vt:lpstr>
      <vt:lpstr>Listening Chair Methods</vt:lpstr>
      <vt:lpstr>PowerPoint Presentation</vt:lpstr>
      <vt:lpstr>Participants - Interviews and focus groups in 10 care homes</vt:lpstr>
      <vt:lpstr>PowerPoint Presentation</vt:lpstr>
      <vt:lpstr>Interesting things to ponder …..</vt:lpstr>
      <vt:lpstr>            Workshop Activity  Think about retention and wellbeing at work and in your groups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Lucy</dc:creator>
  <cp:lastModifiedBy>Helen Davidson</cp:lastModifiedBy>
  <cp:revision>12</cp:revision>
  <dcterms:created xsi:type="dcterms:W3CDTF">2023-10-19T17:13:35Z</dcterms:created>
  <dcterms:modified xsi:type="dcterms:W3CDTF">2024-03-17T09:28:13Z</dcterms:modified>
</cp:coreProperties>
</file>